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28"/>
  </p:notesMasterIdLst>
  <p:handoutMasterIdLst>
    <p:handoutMasterId r:id="rId29"/>
  </p:handoutMasterIdLst>
  <p:sldIdLst>
    <p:sldId id="292" r:id="rId5"/>
    <p:sldId id="322" r:id="rId6"/>
    <p:sldId id="332" r:id="rId7"/>
    <p:sldId id="321" r:id="rId8"/>
    <p:sldId id="333" r:id="rId9"/>
    <p:sldId id="300" r:id="rId10"/>
    <p:sldId id="324" r:id="rId11"/>
    <p:sldId id="305" r:id="rId12"/>
    <p:sldId id="311" r:id="rId13"/>
    <p:sldId id="304" r:id="rId14"/>
    <p:sldId id="327" r:id="rId15"/>
    <p:sldId id="331" r:id="rId16"/>
    <p:sldId id="325" r:id="rId17"/>
    <p:sldId id="308" r:id="rId18"/>
    <p:sldId id="307" r:id="rId19"/>
    <p:sldId id="316" r:id="rId20"/>
    <p:sldId id="317" r:id="rId21"/>
    <p:sldId id="309" r:id="rId22"/>
    <p:sldId id="310" r:id="rId23"/>
    <p:sldId id="328" r:id="rId24"/>
    <p:sldId id="329" r:id="rId25"/>
    <p:sldId id="319" r:id="rId26"/>
    <p:sldId id="293" r:id="rId2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8B0D"/>
    <a:srgbClr val="113F6F"/>
    <a:srgbClr val="00ACB6"/>
    <a:srgbClr val="013D61"/>
    <a:srgbClr val="F3703A"/>
    <a:srgbClr val="515083"/>
    <a:srgbClr val="2F305C"/>
    <a:srgbClr val="3C4798"/>
    <a:srgbClr val="E68637"/>
    <a:srgbClr val="F6A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89" d="100"/>
          <a:sy n="89" d="100"/>
        </p:scale>
        <p:origin x="12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04/05/2025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04/05/2025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5060941" y="0"/>
            <a:ext cx="153926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013D61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 dirty="0"/>
              <a:t>Fare clic per modificare lo stile del sottotitolo dello schema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984836" y="3841"/>
            <a:ext cx="153926" cy="6858000"/>
          </a:xfrm>
          <a:prstGeom prst="rect">
            <a:avLst/>
          </a:prstGeom>
          <a:solidFill>
            <a:srgbClr val="00A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D945A0D-0BC2-5D67-1B64-3021BAD7BF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38" y="0"/>
            <a:ext cx="50180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FAB8DF2-5E8E-AAC9-5CFB-04F9609C1AF6}"/>
              </a:ext>
            </a:extLst>
          </p:cNvPr>
          <p:cNvSpPr/>
          <p:nvPr userDrawn="1"/>
        </p:nvSpPr>
        <p:spPr>
          <a:xfrm rot="16200000">
            <a:off x="6073140" y="60104"/>
            <a:ext cx="45719" cy="121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0775C3D-C100-72AE-04FB-C04AC0D7DE43}"/>
              </a:ext>
            </a:extLst>
          </p:cNvPr>
          <p:cNvSpPr/>
          <p:nvPr userDrawn="1"/>
        </p:nvSpPr>
        <p:spPr>
          <a:xfrm>
            <a:off x="0" y="6174807"/>
            <a:ext cx="12192000" cy="683193"/>
          </a:xfrm>
          <a:prstGeom prst="rect">
            <a:avLst/>
          </a:prstGeom>
          <a:solidFill>
            <a:srgbClr val="113F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434494" y="-124691"/>
            <a:ext cx="2857500" cy="6299498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5E029AD-6703-A540-841D-BE7462E7B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4807"/>
            <a:ext cx="3707476" cy="683193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D1867750-EA89-EFEA-40CB-4FA8E18FEF5A}"/>
              </a:ext>
            </a:extLst>
          </p:cNvPr>
          <p:cNvSpPr/>
          <p:nvPr userDrawn="1"/>
        </p:nvSpPr>
        <p:spPr>
          <a:xfrm rot="16200000">
            <a:off x="6073140" y="76728"/>
            <a:ext cx="45719" cy="12191999"/>
          </a:xfrm>
          <a:prstGeom prst="rect">
            <a:avLst/>
          </a:prstGeom>
          <a:solidFill>
            <a:srgbClr val="00A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04/05/2025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6856" y="758952"/>
            <a:ext cx="5938222" cy="3227514"/>
          </a:xfrm>
        </p:spPr>
        <p:txBody>
          <a:bodyPr>
            <a:noAutofit/>
          </a:bodyPr>
          <a:lstStyle/>
          <a:p>
            <a:pPr algn="ctr"/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IPOGLICEMIA POST BARIATRICA. </a:t>
            </a:r>
            <a:b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NEMICO SILENZIOSO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6856" y="4528969"/>
            <a:ext cx="5626250" cy="1570079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it-IT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Dott.ssa </a:t>
            </a:r>
            <a:r>
              <a:rPr lang="it-IT" sz="4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Monica Giuffrè</a:t>
            </a:r>
          </a:p>
          <a:p>
            <a:pPr algn="ctr"/>
            <a:r>
              <a:rPr lang="en-US" sz="4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Biologa</a:t>
            </a:r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4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Specialista</a:t>
            </a:r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</a:p>
          <a:p>
            <a:pPr algn="ctr"/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Scienza dell’Alimentazione</a:t>
            </a:r>
          </a:p>
          <a:p>
            <a:pPr algn="ctr"/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Humanitas Gavazzeni Bergamo</a:t>
            </a:r>
          </a:p>
          <a:p>
            <a:endParaRPr lang="it-IT" sz="2800" b="1" dirty="0">
              <a:solidFill>
                <a:srgbClr val="00AC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32A36-D847-3D09-02AB-492EA8D29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854D33D-C19C-F866-6224-C4C20537D124}"/>
              </a:ext>
            </a:extLst>
          </p:cNvPr>
          <p:cNvSpPr txBox="1"/>
          <p:nvPr/>
        </p:nvSpPr>
        <p:spPr>
          <a:xfrm>
            <a:off x="1861851" y="1630496"/>
            <a:ext cx="6455884" cy="167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4C0B64CF-8765-0B98-B037-909A881E63A5}"/>
              </a:ext>
            </a:extLst>
          </p:cNvPr>
          <p:cNvSpPr txBox="1"/>
          <p:nvPr/>
        </p:nvSpPr>
        <p:spPr>
          <a:xfrm>
            <a:off x="380674" y="767134"/>
            <a:ext cx="1143065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È importante raccogliere un’anamnesi accurata, inclusi il momento d’inizio dei sintomi dopo l’intervento e il rapporto temporale tra i sintomi ipoglicemici e l’assunzione di cibo.</a:t>
            </a:r>
          </a:p>
          <a:p>
            <a:pPr algn="just"/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Le indagini devono iniziare quando sono presenti i tre criteri della triade di Whipple:</a:t>
            </a:r>
          </a:p>
          <a:p>
            <a:pPr algn="just"/>
            <a:endParaRPr lang="it-IT" sz="2000" dirty="0"/>
          </a:p>
          <a:p>
            <a:pPr algn="just">
              <a:buFont typeface="+mj-lt"/>
              <a:buAutoNum type="arabicPeriod"/>
            </a:pPr>
            <a:r>
              <a:rPr lang="it-IT" sz="2000" dirty="0"/>
              <a:t>Presenza di sintomi di ipoglicemia, come: tremori, palpitazioni, sudorazione, ansia (legati all’attivazione del sistema nervoso simpatico) e sintomi </a:t>
            </a:r>
            <a:r>
              <a:rPr lang="it-IT" sz="2000" dirty="0" err="1"/>
              <a:t>neuroglicopenici</a:t>
            </a:r>
            <a:r>
              <a:rPr lang="it-IT" sz="2000" dirty="0"/>
              <a:t> come sbalzi d’umore, comportamento irrazionale, confusione, debolezza, convulsioni, perdita di coscienza e sincope.</a:t>
            </a:r>
          </a:p>
          <a:p>
            <a:pPr algn="just">
              <a:buFont typeface="+mj-lt"/>
              <a:buAutoNum type="arabicPeriod"/>
            </a:pPr>
            <a:endParaRPr lang="it-IT" sz="2000" dirty="0"/>
          </a:p>
          <a:p>
            <a:pPr algn="just">
              <a:buFont typeface="+mj-lt"/>
              <a:buAutoNum type="arabicPeriod"/>
            </a:pPr>
            <a:r>
              <a:rPr lang="it-IT" sz="2000" dirty="0"/>
              <a:t>Conferma biochimica di ipoglicemia con glicemia &lt; 3,0 </a:t>
            </a:r>
            <a:r>
              <a:rPr lang="it-IT" sz="2000" dirty="0" err="1"/>
              <a:t>mmol</a:t>
            </a:r>
            <a:r>
              <a:rPr lang="it-IT" sz="2000" dirty="0"/>
              <a:t>/L (54 mg/</a:t>
            </a:r>
            <a:r>
              <a:rPr lang="it-IT" sz="2000" dirty="0" err="1"/>
              <a:t>dL</a:t>
            </a:r>
            <a:r>
              <a:rPr lang="it-IT" sz="2000" dirty="0"/>
              <a:t>), preferibilmente usando un campione di plasma venoso e un test validato per basse concentrazioni di glucosio. Questo valore soglia è raccomandato dalle linee guida ADA ed EASD, poiché glicemie inferiori a questo livello sono associate a ridotta consapevolezza dell’ipoglicemia, deficit cognitivi, aritmie cardiache e aumento della mortalità.</a:t>
            </a:r>
          </a:p>
          <a:p>
            <a:pPr algn="just">
              <a:buFont typeface="+mj-lt"/>
              <a:buAutoNum type="arabicPeriod"/>
            </a:pPr>
            <a:endParaRPr lang="it-IT" sz="2000" dirty="0"/>
          </a:p>
          <a:p>
            <a:pPr algn="just">
              <a:buFont typeface="+mj-lt"/>
              <a:buAutoNum type="arabicPeriod"/>
            </a:pPr>
            <a:r>
              <a:rPr lang="it-IT" sz="2000" dirty="0"/>
              <a:t>Scomparsa dei sintomi dopo la correzione della glicemia.</a:t>
            </a:r>
          </a:p>
          <a:p>
            <a:pPr algn="just">
              <a:buFont typeface="+mj-lt"/>
              <a:buAutoNum type="arabicPeriod"/>
            </a:pPr>
            <a:endParaRPr lang="it-IT" sz="2000" dirty="0"/>
          </a:p>
        </p:txBody>
      </p:sp>
      <p:sp>
        <p:nvSpPr>
          <p:cNvPr id="32" name="Titolo 2">
            <a:extLst>
              <a:ext uri="{FF2B5EF4-FFF2-40B4-BE49-F238E27FC236}">
                <a16:creationId xmlns:a16="http://schemas.microsoft.com/office/drawing/2014/main" id="{4C5003E7-0F15-B2A5-619B-0BBD9BD3E828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2049849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DB65F-EE26-13BA-66C3-71AED0C81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BA9E225-9702-2985-876B-84E76B80C8B3}"/>
              </a:ext>
            </a:extLst>
          </p:cNvPr>
          <p:cNvSpPr txBox="1"/>
          <p:nvPr/>
        </p:nvSpPr>
        <p:spPr>
          <a:xfrm>
            <a:off x="1861851" y="1630496"/>
            <a:ext cx="6455884" cy="167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32DADF9D-B33E-3319-68FF-B2C4FF88E21A}"/>
              </a:ext>
            </a:extLst>
          </p:cNvPr>
          <p:cNvSpPr txBox="1"/>
          <p:nvPr/>
        </p:nvSpPr>
        <p:spPr>
          <a:xfrm>
            <a:off x="444508" y="1270117"/>
            <a:ext cx="1130298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INDAGINI CONSIGLIATE</a:t>
            </a:r>
          </a:p>
          <a:p>
            <a:pPr algn="ctr"/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/>
              <a:t>Test di tolleranza orale al glucosio (OGTT) </a:t>
            </a:r>
            <a:r>
              <a:rPr lang="it-IT" sz="2000" dirty="0"/>
              <a:t>si basa sulla somministrazione di 75 g di glucosio, in forma liquida, da ingerire entro </a:t>
            </a:r>
            <a:r>
              <a:rPr lang="it-IT" sz="2000" b="1" dirty="0"/>
              <a:t>5–10 min. </a:t>
            </a:r>
            <a:r>
              <a:rPr lang="it-IT" sz="2000" dirty="0"/>
              <a:t>L'andamento della glicemia viene misurata ad intervalli fino a 120 -240 min dall’assunzione. </a:t>
            </a:r>
          </a:p>
          <a:p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/>
              <a:t>Test con pasto misto </a:t>
            </a:r>
            <a:r>
              <a:rPr lang="it-IT" sz="2000" dirty="0"/>
              <a:t>(MMT) consiste in un pasto di carboidrati, grassi e proteine, somministrata in forma liquida, con monitoraggio della glicemia fino a 120–300 minuti.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/>
          </a:p>
          <a:p>
            <a:pPr algn="just"/>
            <a:r>
              <a:rPr lang="it-IT" sz="2000" dirty="0"/>
              <a:t>In entrambi i test sono stati osservati casi di ipoglicemia indotta anche tra soggetti asintomatici operati, suggerendo un alto tasso di falsi positivi e scarsa correlazione tra sintomi e ipoglicemia </a:t>
            </a:r>
            <a:r>
              <a:rPr lang="it-IT" sz="2000" dirty="0" err="1"/>
              <a:t>biochimicamente</a:t>
            </a:r>
            <a:r>
              <a:rPr lang="it-IT" sz="2000" dirty="0"/>
              <a:t> confermata dal test.</a:t>
            </a:r>
            <a:endParaRPr lang="it-IT" sz="2000" b="1" dirty="0"/>
          </a:p>
          <a:p>
            <a:pPr algn="just"/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5" name="Titolo 2">
            <a:extLst>
              <a:ext uri="{FF2B5EF4-FFF2-40B4-BE49-F238E27FC236}">
                <a16:creationId xmlns:a16="http://schemas.microsoft.com/office/drawing/2014/main" id="{8EC57CC1-2BED-3D61-9F3D-6026BF4640FC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3373959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E9DE3-01EA-B759-D386-106DF9F614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EBCD18A-3641-E9DD-72B7-E5F7C27CA79B}"/>
              </a:ext>
            </a:extLst>
          </p:cNvPr>
          <p:cNvSpPr txBox="1"/>
          <p:nvPr/>
        </p:nvSpPr>
        <p:spPr>
          <a:xfrm>
            <a:off x="1861851" y="1630496"/>
            <a:ext cx="6455884" cy="167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C2D999B9-05F8-FCDF-EDB9-8D10329FF657}"/>
              </a:ext>
            </a:extLst>
          </p:cNvPr>
          <p:cNvSpPr txBox="1"/>
          <p:nvPr/>
        </p:nvSpPr>
        <p:spPr>
          <a:xfrm>
            <a:off x="444508" y="1270117"/>
            <a:ext cx="11302983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INDAGINI CONSIGLIATE</a:t>
            </a:r>
          </a:p>
          <a:p>
            <a:pPr algn="ctr"/>
            <a:endParaRPr lang="it-IT" sz="2000" dirty="0"/>
          </a:p>
          <a:p>
            <a:pPr algn="just"/>
            <a:endParaRPr lang="it-IT" sz="2000" dirty="0"/>
          </a:p>
          <a:p>
            <a:pPr>
              <a:lnSpc>
                <a:spcPct val="150000"/>
              </a:lnSpc>
              <a:buNone/>
            </a:pPr>
            <a:r>
              <a:rPr lang="it-IT" sz="2000" dirty="0"/>
              <a:t>Il </a:t>
            </a:r>
            <a:r>
              <a:rPr lang="it-IT" sz="2000" b="1" dirty="0"/>
              <a:t>monitoraggio continuo della glicemia (CGM)</a:t>
            </a:r>
            <a:r>
              <a:rPr lang="it-IT" sz="2000" dirty="0"/>
              <a:t>, consente la misurazione continua delle concentrazioni di glucosio interstiziale tramite sensori sottocutanei. Può essere utile per il rilevamento della ipoglicemia post-bariatrica (PBH) in risposta alla dieta individuale offrendo un quadro più realistico rispetto ai test dinamici standardizzati. Tuttavia, la maggior parte degli studi ha utilizzato sistemi CGM ormai obsoleti e ha raccolto i dati per periodi di tempo relativamente brevi, limitandone così l’interpretazione.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id="{0AAE7F8E-C5C1-9A86-6629-48119DBBEB4E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1970602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E336B-46A7-2855-296F-DA052EE61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AFF73D0-A037-39F3-C7AC-9ED434EADBD7}"/>
              </a:ext>
            </a:extLst>
          </p:cNvPr>
          <p:cNvSpPr txBox="1"/>
          <p:nvPr/>
        </p:nvSpPr>
        <p:spPr>
          <a:xfrm>
            <a:off x="1861851" y="1630496"/>
            <a:ext cx="6455884" cy="1674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CE0BA9C8-521E-7130-94D5-45E2FB98AD90}"/>
              </a:ext>
            </a:extLst>
          </p:cNvPr>
          <p:cNvSpPr txBox="1"/>
          <p:nvPr/>
        </p:nvSpPr>
        <p:spPr>
          <a:xfrm>
            <a:off x="444508" y="1589734"/>
            <a:ext cx="1130298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Diagnosi differenziali da considerare includono: uso di farmaci per il diabete (insulina, sulfaniluree), altri farmaci come chinino e idrossiclorochina, tumori secernenti insulina o proinsulina, sindrome da anticorpi anti-insulina, insufficienza surrenalica, malnutrizione, malattie epatiche o renali, sepsi.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Infine, la PBH deve essere distinta dalla sindrome postprandiale idiopatica (presenza di sintomi simili all’ipoglicemia senza un effettivo calo glicemico) e dalla sindrome da dumping precoce.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algn="just"/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5" name="Titolo 2">
            <a:extLst>
              <a:ext uri="{FF2B5EF4-FFF2-40B4-BE49-F238E27FC236}">
                <a16:creationId xmlns:a16="http://schemas.microsoft.com/office/drawing/2014/main" id="{F55F0885-DA69-0001-3663-9AD425CAFCDF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218531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F9E24F-26BA-C365-8CE5-17B4BEE95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B2CFF49-F125-759C-4036-24CD6FAEAA9F}"/>
              </a:ext>
            </a:extLst>
          </p:cNvPr>
          <p:cNvSpPr txBox="1"/>
          <p:nvPr/>
        </p:nvSpPr>
        <p:spPr>
          <a:xfrm>
            <a:off x="505609" y="1376979"/>
            <a:ext cx="106038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400" dirty="0"/>
              <a:t>La prima strategia per il trattamento dell’ipoglicemia in chirurgia bariatrica è la </a:t>
            </a:r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terapia nutrizionale</a:t>
            </a:r>
            <a:r>
              <a:rPr lang="it-IT" sz="2400" dirty="0"/>
              <a:t>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Lo scopo è ridurre il </a:t>
            </a:r>
            <a:r>
              <a:rPr lang="it-IT" sz="2400" b="1" dirty="0"/>
              <a:t>picco glicemico </a:t>
            </a:r>
            <a:r>
              <a:rPr lang="it-IT" sz="2400" dirty="0"/>
              <a:t>post prandiale che stimola la secrezione di insulina e conseguentemente causa un rapido abbassamento dei livelli di glucosio nel sangue.</a:t>
            </a:r>
          </a:p>
          <a:p>
            <a:endParaRPr lang="it-IT" sz="2400" dirty="0"/>
          </a:p>
          <a:p>
            <a:endParaRPr lang="en-US" sz="2400" dirty="0"/>
          </a:p>
        </p:txBody>
      </p:sp>
      <p:sp>
        <p:nvSpPr>
          <p:cNvPr id="8" name="Titolo 2">
            <a:extLst>
              <a:ext uri="{FF2B5EF4-FFF2-40B4-BE49-F238E27FC236}">
                <a16:creationId xmlns:a16="http://schemas.microsoft.com/office/drawing/2014/main" id="{D3D25FD4-C5C5-30E6-0C0D-C660FE08C878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3616898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305ED-F49A-A46F-E6A4-040516E14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76B9E7A4-EDDC-5F5B-721E-1D76FDFBB41F}"/>
              </a:ext>
            </a:extLst>
          </p:cNvPr>
          <p:cNvSpPr txBox="1"/>
          <p:nvPr/>
        </p:nvSpPr>
        <p:spPr>
          <a:xfrm>
            <a:off x="903459" y="906581"/>
            <a:ext cx="1006934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it-IT" sz="2000" dirty="0"/>
              <a:t>Si raccomanda che le persone con diagnosi di PBH (ipoglicemia post-bariatrica) siano valutate da un dietologo/nutrizionista esperto di chirurgia bariatrica.</a:t>
            </a:r>
          </a:p>
          <a:p>
            <a:pPr algn="just">
              <a:buNone/>
            </a:pPr>
            <a:r>
              <a:rPr lang="it-IT" sz="2000" dirty="0"/>
              <a:t>Dato l’elevato rischio di malnutrizione dopo la chirurgia bariatrica, è fondamentale anche effettuare uno screening e, se necessario, trattare eventuali carenze nutrizionali.</a:t>
            </a:r>
          </a:p>
          <a:p>
            <a:pPr algn="just">
              <a:buNone/>
            </a:pPr>
            <a:endParaRPr lang="it-IT" sz="2000" dirty="0"/>
          </a:p>
          <a:p>
            <a:pPr algn="just">
              <a:buNone/>
            </a:pPr>
            <a:r>
              <a:rPr lang="it-IT" sz="2000" dirty="0"/>
              <a:t>Sebbene l’intervento dietetico si concentri soprattutto sulla riduzione dei carboidrati, anche altri aspetti come l’adeguata assunzione di proteine, i grassi, la tempistica e la distribuzione dei pasti, l’assunzione di caffeina e alcol, e i comportamenti alimentari sono stati analizzati in dettaglio. </a:t>
            </a:r>
          </a:p>
          <a:p>
            <a:pPr algn="just">
              <a:buNone/>
            </a:pPr>
            <a:endParaRPr lang="it-IT" sz="2000" dirty="0"/>
          </a:p>
          <a:p>
            <a:pPr algn="just">
              <a:buNone/>
            </a:pPr>
            <a:r>
              <a:rPr lang="it-IT" sz="2000" dirty="0"/>
              <a:t>Le informazioni riportate di seguito derivano da una revisione di dati disponibili che provengono dalla Letteratura.</a:t>
            </a:r>
          </a:p>
        </p:txBody>
      </p:sp>
      <p:sp>
        <p:nvSpPr>
          <p:cNvPr id="14" name="Titolo 2">
            <a:extLst>
              <a:ext uri="{FF2B5EF4-FFF2-40B4-BE49-F238E27FC236}">
                <a16:creationId xmlns:a16="http://schemas.microsoft.com/office/drawing/2014/main" id="{2BE9BAF5-0A26-B97E-FA9F-7A02A2DE2063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1597087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E201F-3136-5D8F-F931-1D25DE3FC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66D83BC-AD32-E240-870E-3034C59B0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235943"/>
              </p:ext>
            </p:extLst>
          </p:nvPr>
        </p:nvGraphicFramePr>
        <p:xfrm>
          <a:off x="1570616" y="892885"/>
          <a:ext cx="8713695" cy="46257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2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49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 err="1">
                          <a:solidFill>
                            <a:schemeClr val="tx1"/>
                          </a:solidFill>
                        </a:rPr>
                        <a:t>Psicologici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 err="1">
                          <a:solidFill>
                            <a:schemeClr val="tx1"/>
                          </a:solidFill>
                        </a:rPr>
                        <a:t>Fisici</a:t>
                      </a:r>
                      <a:endParaRPr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 err="1"/>
                        <a:t>Pianificazione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dei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pasti</a:t>
                      </a:r>
                      <a:r>
                        <a:rPr sz="1400" dirty="0"/>
                        <a:t> e </a:t>
                      </a:r>
                      <a:r>
                        <a:rPr sz="1400" dirty="0" err="1"/>
                        <a:t>coinvolgimento</a:t>
                      </a:r>
                      <a:r>
                        <a:rPr sz="1400" dirty="0"/>
                        <a:t>/</a:t>
                      </a:r>
                      <a:r>
                        <a:rPr sz="1400" dirty="0" err="1"/>
                        <a:t>abilità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nella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preparazione</a:t>
                      </a:r>
                      <a:r>
                        <a:rPr sz="1400" dirty="0"/>
                        <a:t> del </a:t>
                      </a:r>
                      <a:r>
                        <a:rPr sz="1400" dirty="0" err="1"/>
                        <a:t>cibo</a:t>
                      </a:r>
                      <a:r>
                        <a:rPr sz="1400" dirty="0"/>
                        <a:t>, </a:t>
                      </a:r>
                      <a:r>
                        <a:rPr sz="1400" dirty="0" err="1"/>
                        <a:t>potenziali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barriere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all'accesso</a:t>
                      </a:r>
                      <a:r>
                        <a:rPr sz="1400" dirty="0"/>
                        <a:t> al </a:t>
                      </a:r>
                      <a:r>
                        <a:rPr sz="1400" dirty="0" err="1"/>
                        <a:t>cibo</a:t>
                      </a:r>
                      <a:endParaRPr sz="14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Tempistica di pasti e spuntini in relazione all’attività fisica e all’insorgenza dei sintomi di ipoglicemia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Guida nutrizionale fornita dalla clinica bariatrica o da altri dietisti per affrontare i sintomi attuali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Uso di caffeina e alcol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Storia di comportamenti alimentari disordinati prima e dopo l'intervento chirurgico, avversione al cibo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Allergie e intolleranze alimentari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/>
                        <a:t>Paura </a:t>
                      </a:r>
                      <a:r>
                        <a:rPr sz="1400" dirty="0" err="1"/>
                        <a:t>dell'ipoglicemia</a:t>
                      </a:r>
                      <a:endParaRPr sz="14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Tempistica dell’assunzione di liquidi con i pasti e stato complessivo dell’assunzione di liquidi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Aumento o perdita di peso, storia della nutrizione supplementare e formulazioni utilizzate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Diagnosi gastrointestinali e sintomi, inclusi nausea e vomito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Convinzioni su cosa inneschi l’ipoglicemia e cosa aiuti ad evitarla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Presenza o assenza dei segnali di fame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Livello di supporto da parte di famiglia e amici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/>
                        <a:t>Uso di </a:t>
                      </a:r>
                      <a:r>
                        <a:rPr sz="1400" dirty="0" err="1"/>
                        <a:t>integratori</a:t>
                      </a:r>
                      <a:r>
                        <a:rPr sz="1400" dirty="0"/>
                        <a:t> e </a:t>
                      </a:r>
                      <a:r>
                        <a:rPr sz="1400" dirty="0" err="1"/>
                        <a:t>rimedi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erboristici</a:t>
                      </a:r>
                      <a:r>
                        <a:rPr sz="1400" dirty="0"/>
                        <a:t>, </a:t>
                      </a:r>
                      <a:r>
                        <a:rPr sz="1400" dirty="0" err="1"/>
                        <a:t>inclusi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prodotti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sostitutivi</a:t>
                      </a:r>
                      <a:r>
                        <a:rPr sz="1400" dirty="0"/>
                        <a:t> del </a:t>
                      </a:r>
                      <a:r>
                        <a:rPr sz="1400" dirty="0" err="1"/>
                        <a:t>pasto</a:t>
                      </a:r>
                      <a:r>
                        <a:rPr sz="1400" dirty="0"/>
                        <a:t> per via </a:t>
                      </a:r>
                      <a:r>
                        <a:rPr sz="1400" dirty="0" err="1"/>
                        <a:t>orale</a:t>
                      </a:r>
                      <a:endParaRPr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31AEAD7-6215-5E1C-CF78-2D9358A453B1}"/>
              </a:ext>
            </a:extLst>
          </p:cNvPr>
          <p:cNvSpPr txBox="1"/>
          <p:nvPr/>
        </p:nvSpPr>
        <p:spPr>
          <a:xfrm>
            <a:off x="1785770" y="5518625"/>
            <a:ext cx="86204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Patience, N., Sheehan, A., Cummings, C.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 al.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Medical Nutrition Therapy and Other Approaches to Management of Post-bariatric Hypoglycemia: A Team-Based Approach.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Curr </a:t>
            </a:r>
            <a:r>
              <a:rPr lang="en-US" sz="1400" b="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Obes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Rep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277–286 (2022).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itolo 2">
            <a:extLst>
              <a:ext uri="{FF2B5EF4-FFF2-40B4-BE49-F238E27FC236}">
                <a16:creationId xmlns:a16="http://schemas.microsoft.com/office/drawing/2014/main" id="{0253CAB9-3F89-26B7-7097-283C3B8C7140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2055017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74645-D9B3-34E4-DEAE-6A2F44DE8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DDEDE199-8AC6-05A2-FB5A-F8B2D77A05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021195"/>
              </p:ext>
            </p:extLst>
          </p:nvPr>
        </p:nvGraphicFramePr>
        <p:xfrm>
          <a:off x="2678654" y="1161826"/>
          <a:ext cx="6217919" cy="4042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17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28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 err="1">
                          <a:solidFill>
                            <a:schemeClr val="tx1"/>
                          </a:solidFill>
                        </a:rPr>
                        <a:t>Raccomandazioni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</a:rPr>
                        <a:t>della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 Terapia </a:t>
                      </a:r>
                      <a:r>
                        <a:rPr sz="1400" dirty="0" err="1">
                          <a:solidFill>
                            <a:schemeClr val="tx1"/>
                          </a:solidFill>
                        </a:rPr>
                        <a:t>Nutrizionale</a:t>
                      </a:r>
                      <a:r>
                        <a:rPr sz="1400" dirty="0">
                          <a:solidFill>
                            <a:schemeClr val="tx1"/>
                          </a:solidFill>
                        </a:rPr>
                        <a:t> Medica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Scegliere solo carboidrati a basso indice glicemico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 err="1"/>
                        <a:t>Consumare</a:t>
                      </a:r>
                      <a:r>
                        <a:rPr sz="1400" dirty="0"/>
                        <a:t> un </a:t>
                      </a:r>
                      <a:r>
                        <a:rPr sz="1400" dirty="0" err="1"/>
                        <a:t>pasto</a:t>
                      </a:r>
                      <a:r>
                        <a:rPr sz="1400" dirty="0"/>
                        <a:t> o </a:t>
                      </a:r>
                      <a:r>
                        <a:rPr sz="1400" dirty="0" err="1"/>
                        <a:t>spuntino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ogni</a:t>
                      </a:r>
                      <a:r>
                        <a:rPr sz="1400" dirty="0"/>
                        <a:t> 3</a:t>
                      </a:r>
                      <a:r>
                        <a:rPr lang="it-IT" sz="1400" dirty="0"/>
                        <a:t>-</a:t>
                      </a:r>
                      <a:r>
                        <a:rPr sz="1400" dirty="0"/>
                        <a:t>4 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8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/>
                        <a:t>Pasti: </a:t>
                      </a:r>
                      <a:r>
                        <a:rPr sz="1400" dirty="0" err="1"/>
                        <a:t>includere</a:t>
                      </a:r>
                      <a:r>
                        <a:rPr sz="1400" dirty="0"/>
                        <a:t> 20</a:t>
                      </a:r>
                      <a:r>
                        <a:rPr lang="it-IT" sz="1400" dirty="0"/>
                        <a:t>-</a:t>
                      </a:r>
                      <a:r>
                        <a:rPr sz="1400" dirty="0"/>
                        <a:t>30 g di </a:t>
                      </a:r>
                      <a:r>
                        <a:rPr sz="1400" dirty="0" err="1"/>
                        <a:t>carboidrati</a:t>
                      </a:r>
                      <a:r>
                        <a:rPr sz="1400" dirty="0"/>
                        <a:t> a basso </a:t>
                      </a:r>
                      <a:r>
                        <a:rPr sz="1400" dirty="0" err="1"/>
                        <a:t>indice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glicemico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abbinati</a:t>
                      </a:r>
                      <a:r>
                        <a:rPr sz="1400" dirty="0"/>
                        <a:t> a </a:t>
                      </a:r>
                      <a:r>
                        <a:rPr sz="1400" dirty="0" err="1"/>
                        <a:t>grassi</a:t>
                      </a:r>
                      <a:r>
                        <a:rPr sz="1400" dirty="0"/>
                        <a:t> e 15 g di </a:t>
                      </a:r>
                      <a:r>
                        <a:rPr sz="1400" dirty="0" err="1"/>
                        <a:t>proteine</a:t>
                      </a:r>
                      <a:endParaRPr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8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 err="1"/>
                        <a:t>Spuntini</a:t>
                      </a:r>
                      <a:r>
                        <a:rPr sz="1400" dirty="0"/>
                        <a:t>: </a:t>
                      </a:r>
                      <a:r>
                        <a:rPr sz="1400" dirty="0" err="1"/>
                        <a:t>includere</a:t>
                      </a:r>
                      <a:r>
                        <a:rPr sz="1400" dirty="0"/>
                        <a:t> 15 g di </a:t>
                      </a:r>
                      <a:r>
                        <a:rPr sz="1400" dirty="0" err="1"/>
                        <a:t>carboidrati</a:t>
                      </a:r>
                      <a:r>
                        <a:rPr sz="1400" dirty="0"/>
                        <a:t> a basso </a:t>
                      </a:r>
                      <a:r>
                        <a:rPr sz="1400" dirty="0" err="1"/>
                        <a:t>indice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glicemico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abbinati</a:t>
                      </a:r>
                      <a:r>
                        <a:rPr sz="1400" dirty="0"/>
                        <a:t> a </a:t>
                      </a:r>
                      <a:r>
                        <a:rPr sz="1400" dirty="0" err="1"/>
                        <a:t>grassi</a:t>
                      </a:r>
                      <a:r>
                        <a:rPr sz="1400" dirty="0"/>
                        <a:t> e 5</a:t>
                      </a:r>
                      <a:r>
                        <a:rPr lang="it-IT" sz="1400" dirty="0"/>
                        <a:t>-</a:t>
                      </a:r>
                      <a:r>
                        <a:rPr sz="1400" dirty="0"/>
                        <a:t>10 g di </a:t>
                      </a:r>
                      <a:r>
                        <a:rPr sz="1400" dirty="0" err="1"/>
                        <a:t>proteine</a:t>
                      </a:r>
                      <a:endParaRPr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8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/>
                        <a:t>Durante un </a:t>
                      </a:r>
                      <a:r>
                        <a:rPr sz="1400" dirty="0" err="1"/>
                        <a:t>pasto</a:t>
                      </a:r>
                      <a:r>
                        <a:rPr sz="1400" dirty="0"/>
                        <a:t>, </a:t>
                      </a:r>
                      <a:r>
                        <a:rPr sz="1400" dirty="0" err="1"/>
                        <a:t>consumare</a:t>
                      </a:r>
                      <a:r>
                        <a:rPr sz="1400" dirty="0"/>
                        <a:t> prima </a:t>
                      </a:r>
                      <a:r>
                        <a:rPr sz="1400" dirty="0" err="1"/>
                        <a:t>alimenti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proteici</a:t>
                      </a:r>
                      <a:r>
                        <a:rPr sz="1400" dirty="0"/>
                        <a:t> e </a:t>
                      </a:r>
                      <a:r>
                        <a:rPr sz="1400" dirty="0" err="1"/>
                        <a:t>ricchi</a:t>
                      </a:r>
                      <a:r>
                        <a:rPr sz="1400" dirty="0"/>
                        <a:t> di </a:t>
                      </a:r>
                      <a:r>
                        <a:rPr sz="1400" dirty="0" err="1"/>
                        <a:t>grassi</a:t>
                      </a:r>
                      <a:r>
                        <a:rPr sz="1400" dirty="0"/>
                        <a:t> rispetto ai </a:t>
                      </a:r>
                      <a:r>
                        <a:rPr sz="1400" dirty="0" err="1"/>
                        <a:t>carboidrati</a:t>
                      </a:r>
                      <a:r>
                        <a:rPr sz="1400" dirty="0"/>
                        <a:t> (</a:t>
                      </a:r>
                      <a:r>
                        <a:rPr sz="1400" dirty="0" err="1"/>
                        <a:t>riferimento</a:t>
                      </a:r>
                      <a:r>
                        <a:rPr sz="1400" dirty="0"/>
                        <a:t> Trico, Trifiro)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/>
                        <a:t>Evitare liquidi durante i pasti e per 1 ora prima e dopo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 err="1"/>
                        <a:t>Evitare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l'alcol</a:t>
                      </a:r>
                      <a:endParaRPr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0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sz="1400" dirty="0" err="1"/>
                        <a:t>Limitare</a:t>
                      </a:r>
                      <a:r>
                        <a:rPr sz="1400" dirty="0"/>
                        <a:t> la </a:t>
                      </a:r>
                      <a:r>
                        <a:rPr sz="1400" dirty="0" err="1"/>
                        <a:t>caffeina</a:t>
                      </a:r>
                      <a:r>
                        <a:rPr sz="1400" dirty="0"/>
                        <a:t> solo se </a:t>
                      </a:r>
                      <a:r>
                        <a:rPr sz="1400" dirty="0" err="1"/>
                        <a:t>provoca</a:t>
                      </a:r>
                      <a:r>
                        <a:rPr sz="1400" dirty="0"/>
                        <a:t> </a:t>
                      </a:r>
                      <a:r>
                        <a:rPr sz="1400" dirty="0" err="1"/>
                        <a:t>ipoglicemia</a:t>
                      </a:r>
                      <a:endParaRPr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96873E5-0CD7-6520-EF04-F6F21DA78B02}"/>
              </a:ext>
            </a:extLst>
          </p:cNvPr>
          <p:cNvSpPr txBox="1"/>
          <p:nvPr/>
        </p:nvSpPr>
        <p:spPr>
          <a:xfrm>
            <a:off x="1785770" y="5518625"/>
            <a:ext cx="86204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Patience, N., Sheehan, A., Cummings, C.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 al.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Medical Nutrition Therapy and Other Approaches to Management of Post-bariatric Hypoglycemia: A Team-Based Approach.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Curr </a:t>
            </a:r>
            <a:r>
              <a:rPr lang="en-US" sz="1400" b="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Obes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Rep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277–286 (2022).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itolo 2">
            <a:extLst>
              <a:ext uri="{FF2B5EF4-FFF2-40B4-BE49-F238E27FC236}">
                <a16:creationId xmlns:a16="http://schemas.microsoft.com/office/drawing/2014/main" id="{99C08BC8-5C5E-1E1C-0F7E-2D762C704681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3591816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77FA08-0C2B-B9F0-9681-49A25C6C1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C96CFCF2-DF3A-3A89-C9DB-3FE3A4ED3128}"/>
              </a:ext>
            </a:extLst>
          </p:cNvPr>
          <p:cNvSpPr txBox="1"/>
          <p:nvPr/>
        </p:nvSpPr>
        <p:spPr>
          <a:xfrm>
            <a:off x="374277" y="1336119"/>
            <a:ext cx="11443446" cy="4816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2000" b="1" dirty="0"/>
              <a:t>La farmacoterapia è presa in considerazione in soggetti con sintomi gravi refrattari alla terapia nutrizionale</a:t>
            </a:r>
          </a:p>
          <a:p>
            <a:pPr>
              <a:buNone/>
            </a:pPr>
            <a:endParaRPr lang="it-IT" sz="1400" dirty="0"/>
          </a:p>
          <a:p>
            <a:pPr>
              <a:lnSpc>
                <a:spcPct val="150000"/>
              </a:lnSpc>
              <a:buNone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ACARBOSIO </a:t>
            </a:r>
            <a:r>
              <a:rPr lang="it-IT" sz="1400" dirty="0"/>
              <a:t>determina una riduzione del picco post-prandiale della glicemia, con conseguente diminuzione della secrezione insulinica durante lo studio con pasto misto. Sebbene efficace, ha parecchi effetti collaterali gastrointestinali che possono portare a scarsa aderenza nel lungo periodo. (fino a 120 mesi). </a:t>
            </a:r>
          </a:p>
          <a:p>
            <a:pPr>
              <a:buNone/>
            </a:pPr>
            <a:endParaRPr lang="it-IT" sz="1400" dirty="0"/>
          </a:p>
          <a:p>
            <a:pPr>
              <a:lnSpc>
                <a:spcPct val="150000"/>
              </a:lnSpc>
              <a:buNone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ANALOGHI del GLP1 </a:t>
            </a:r>
            <a:r>
              <a:rPr lang="it-IT" sz="1400" dirty="0"/>
              <a:t>il trattamento con </a:t>
            </a:r>
            <a:r>
              <a:rPr lang="it-IT" sz="1400" dirty="0" err="1"/>
              <a:t>liraglutide</a:t>
            </a:r>
            <a:r>
              <a:rPr lang="it-IT" sz="1400" dirty="0"/>
              <a:t>  o </a:t>
            </a:r>
            <a:r>
              <a:rPr lang="it-IT" sz="1400" dirty="0" err="1"/>
              <a:t>semaglutide</a:t>
            </a:r>
            <a:r>
              <a:rPr lang="it-IT" sz="1400" dirty="0"/>
              <a:t> ha dimostrato un miglioramento delle ipoglicemie ma i dati attuali non sono sufficienti per raccomandare l’uso di analoghi del GLP-1 nella PBH. </a:t>
            </a:r>
          </a:p>
          <a:p>
            <a:pPr>
              <a:buNone/>
            </a:pPr>
            <a:endParaRPr lang="it-I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None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ANTAGONISTA del GLP1 </a:t>
            </a:r>
            <a:r>
              <a:rPr lang="it-IT" sz="1400" dirty="0"/>
              <a:t>Il blocco del recettore del GLP-1 mediante l’antagonista </a:t>
            </a:r>
            <a:r>
              <a:rPr lang="it-IT" sz="1400" dirty="0" err="1"/>
              <a:t>avexitide</a:t>
            </a:r>
            <a:r>
              <a:rPr lang="it-IT" sz="1400" dirty="0"/>
              <a:t> porta alla correzione dell’ipoglicemia e a una riduzione dell’</a:t>
            </a:r>
            <a:r>
              <a:rPr lang="it-IT" sz="1400" dirty="0" err="1"/>
              <a:t>iperinsulinemia</a:t>
            </a:r>
            <a:r>
              <a:rPr lang="it-IT" sz="1400" dirty="0"/>
              <a:t> in risposta a MMT o OGTT, oltre a una diminuzione dei sintomi ipoglicemici nei pazienti con PBH.</a:t>
            </a:r>
          </a:p>
          <a:p>
            <a:pPr>
              <a:buNone/>
            </a:pPr>
            <a:endParaRPr lang="it-I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None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GLUCAGONE E ANALOGHI </a:t>
            </a:r>
            <a:r>
              <a:rPr lang="it-IT" sz="1400" dirty="0"/>
              <a:t>è efficace ma non è disponibile</a:t>
            </a:r>
          </a:p>
          <a:p>
            <a:pPr>
              <a:buNone/>
            </a:pPr>
            <a:endParaRPr lang="it-IT" sz="1400" dirty="0"/>
          </a:p>
          <a:p>
            <a:pPr>
              <a:lnSpc>
                <a:spcPct val="150000"/>
              </a:lnSpc>
              <a:buNone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ANALOGHI della SOMATOSTATINA </a:t>
            </a:r>
            <a:r>
              <a:rPr lang="it-IT" sz="1400" dirty="0"/>
              <a:t>Il meccanismo d'azione si basa sull'attivazione dei recettori della somatostatina,</a:t>
            </a:r>
            <a:r>
              <a:rPr lang="it-IT" sz="1400" b="1" dirty="0"/>
              <a:t> </a:t>
            </a:r>
            <a:r>
              <a:rPr lang="it-IT" sz="1400" dirty="0"/>
              <a:t>inibendo così il rilascio di vari ormoni gastrointestinali e metabolici coinvolti nella fisiopatologia della sindrome da dumping. Sono raccomandati quando l’</a:t>
            </a:r>
            <a:r>
              <a:rPr lang="it-IT" sz="1400" dirty="0" err="1"/>
              <a:t>acarbosio</a:t>
            </a:r>
            <a:r>
              <a:rPr lang="it-IT" sz="1400" dirty="0"/>
              <a:t> non offre beneficio.</a:t>
            </a:r>
          </a:p>
          <a:p>
            <a:pPr>
              <a:buNone/>
            </a:pPr>
            <a:endParaRPr lang="it-IT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it-IT" sz="1400" dirty="0"/>
          </a:p>
        </p:txBody>
      </p:sp>
      <p:sp>
        <p:nvSpPr>
          <p:cNvPr id="11" name="Titolo 2">
            <a:extLst>
              <a:ext uri="{FF2B5EF4-FFF2-40B4-BE49-F238E27FC236}">
                <a16:creationId xmlns:a16="http://schemas.microsoft.com/office/drawing/2014/main" id="{85ACCDF1-3DFE-5CB2-EE54-E2F9743EFAFE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968489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4D051-19EB-5DF6-6F42-B7D2A98837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882B00-B074-5919-5C8C-EBF53898548B}"/>
              </a:ext>
            </a:extLst>
          </p:cNvPr>
          <p:cNvSpPr txBox="1"/>
          <p:nvPr/>
        </p:nvSpPr>
        <p:spPr>
          <a:xfrm>
            <a:off x="634702" y="1463041"/>
            <a:ext cx="1154585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/>
              <a:t>Nei casi di difficile gestione nutrizionale e/o farmacologica può essere considerato il trattamento chirurgico</a:t>
            </a:r>
          </a:p>
          <a:p>
            <a:endParaRPr lang="it-I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Accorciamento delle misure intestinali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Restaurazione dei vari tipi di Bypass Gastrici</a:t>
            </a:r>
          </a:p>
          <a:p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Pancreasectomia……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10" name="Titolo 2">
            <a:extLst>
              <a:ext uri="{FF2B5EF4-FFF2-40B4-BE49-F238E27FC236}">
                <a16:creationId xmlns:a16="http://schemas.microsoft.com/office/drawing/2014/main" id="{337D5A59-003A-8DC4-CCCB-DDE050FFA161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153762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DC9D8A-91EC-95FC-7BCD-CBD4A1DBB2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2">
            <a:extLst>
              <a:ext uri="{FF2B5EF4-FFF2-40B4-BE49-F238E27FC236}">
                <a16:creationId xmlns:a16="http://schemas.microsoft.com/office/drawing/2014/main" id="{88355E3C-173E-D25F-D28F-C44715D51868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0F3960C-E738-2372-B8C4-6B783AD46C19}"/>
              </a:ext>
            </a:extLst>
          </p:cNvPr>
          <p:cNvSpPr txBox="1"/>
          <p:nvPr/>
        </p:nvSpPr>
        <p:spPr>
          <a:xfrm>
            <a:off x="1035239" y="1536174"/>
            <a:ext cx="997091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L'ipoglicemia post-bariatrica (</a:t>
            </a:r>
            <a:r>
              <a:rPr lang="it-IT" sz="2000" b="1" dirty="0"/>
              <a:t>PBH</a:t>
            </a:r>
            <a:r>
              <a:rPr lang="it-IT" sz="2000" dirty="0"/>
              <a:t>) è una complicanza metabolica sempre più riconosciuta nei pazienti che si sottopongono a un intervento chirurgico bariatrico.</a:t>
            </a:r>
            <a:br>
              <a:rPr lang="it-IT" sz="2000" dirty="0"/>
            </a:br>
            <a:endParaRPr lang="it-IT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La PBH si manifesta solitamente da 1 a 3 anni dopo l’intervento bariatrico e tra 2 e 4 ore dopo i pasti</a:t>
            </a:r>
          </a:p>
          <a:p>
            <a:pPr algn="just">
              <a:lnSpc>
                <a:spcPct val="150000"/>
              </a:lnSpc>
            </a:pPr>
            <a:endParaRPr lang="it-IT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Questa condizione spesso si sviluppa dopo che il paziente è stato «perso» al follow-up, il che può portare a diagnosi e trattamenti incoerenti nei centri sanitari non specializzati.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algn="just"/>
            <a:endParaRPr lang="it-I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4332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965090-8454-A0C2-1B81-75044175D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5C443F1-348B-DBE9-38F1-25C342036747}"/>
              </a:ext>
            </a:extLst>
          </p:cNvPr>
          <p:cNvSpPr txBox="1"/>
          <p:nvPr/>
        </p:nvSpPr>
        <p:spPr>
          <a:xfrm>
            <a:off x="1099071" y="1143759"/>
            <a:ext cx="999385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200" dirty="0"/>
              <a:t>PBH è una complicanza metabolica probabilmente sottostimata nei pazienti sottoposti a chirurgia bariatrica che comporta un peggioramento della qualità della vita.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Si manifesta con un abbassamento dei livelli di zucchero nel sangue circa 2-4 ore dopo i pasti, causando sintomi debilitanti come fame, sudorazione, ansia, palpitazioni e persino perdita di coscienza o svenimenti.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200" dirty="0"/>
              <a:t>Deve essere distinta dalla sindrome postprandiale idiopatica (presenza di sintomi simili all’ipoglicemia senza un effettivo calo glicemico) e dalla sindrome da dumping precoce. </a:t>
            </a:r>
          </a:p>
          <a:p>
            <a:endParaRPr lang="en-US" dirty="0"/>
          </a:p>
        </p:txBody>
      </p:sp>
      <p:sp>
        <p:nvSpPr>
          <p:cNvPr id="6" name="Titolo 2">
            <a:extLst>
              <a:ext uri="{FF2B5EF4-FFF2-40B4-BE49-F238E27FC236}">
                <a16:creationId xmlns:a16="http://schemas.microsoft.com/office/drawing/2014/main" id="{DBA91E4B-760E-E4E4-E18D-5D18B213C986}"/>
              </a:ext>
            </a:extLst>
          </p:cNvPr>
          <p:cNvSpPr txBox="1">
            <a:spLocks/>
          </p:cNvSpPr>
          <p:nvPr/>
        </p:nvSpPr>
        <p:spPr>
          <a:xfrm>
            <a:off x="4374776" y="136940"/>
            <a:ext cx="3442447" cy="63761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CONCLUSIONI</a:t>
            </a:r>
          </a:p>
        </p:txBody>
      </p:sp>
    </p:spTree>
    <p:extLst>
      <p:ext uri="{BB962C8B-B14F-4D97-AF65-F5344CB8AC3E}">
        <p14:creationId xmlns:p14="http://schemas.microsoft.com/office/powerpoint/2010/main" val="3937583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803B6-3318-C001-164F-F6C9912AF4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2B3B670-ECEC-1CF9-9EF0-F284B2BA2C31}"/>
              </a:ext>
            </a:extLst>
          </p:cNvPr>
          <p:cNvSpPr txBox="1"/>
          <p:nvPr/>
        </p:nvSpPr>
        <p:spPr>
          <a:xfrm>
            <a:off x="1097278" y="1092814"/>
            <a:ext cx="999385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E’ comunemente associata al Roux en Y Gastric Bypass, ma si verifica anche dopo Sleeve Gastrectomy  e Omega Loop Gastric Bypass. </a:t>
            </a:r>
          </a:p>
          <a:p>
            <a:pPr algn="just">
              <a:lnSpc>
                <a:spcPct val="150000"/>
              </a:lnSpc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La terapia nutrizionale è il </a:t>
            </a:r>
            <a:r>
              <a:rPr lang="it-IT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gold</a:t>
            </a: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 standard per la risoluzione dei sintomi, ma deve essere gestita </a:t>
            </a:r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 un team multidisciplinare esperto in chirurgia bariatrica.</a:t>
            </a:r>
          </a:p>
          <a:p>
            <a:endParaRPr lang="en-US" dirty="0"/>
          </a:p>
        </p:txBody>
      </p:sp>
      <p:sp>
        <p:nvSpPr>
          <p:cNvPr id="6" name="Titolo 2">
            <a:extLst>
              <a:ext uri="{FF2B5EF4-FFF2-40B4-BE49-F238E27FC236}">
                <a16:creationId xmlns:a16="http://schemas.microsoft.com/office/drawing/2014/main" id="{2B1C1585-36E0-00BE-157A-B0E4CDB4D2B3}"/>
              </a:ext>
            </a:extLst>
          </p:cNvPr>
          <p:cNvSpPr txBox="1">
            <a:spLocks/>
          </p:cNvSpPr>
          <p:nvPr/>
        </p:nvSpPr>
        <p:spPr>
          <a:xfrm>
            <a:off x="4374776" y="136940"/>
            <a:ext cx="3442447" cy="63761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CONCLUSIONI</a:t>
            </a:r>
          </a:p>
        </p:txBody>
      </p:sp>
    </p:spTree>
    <p:extLst>
      <p:ext uri="{BB962C8B-B14F-4D97-AF65-F5344CB8AC3E}">
        <p14:creationId xmlns:p14="http://schemas.microsoft.com/office/powerpoint/2010/main" val="452237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47ED658-0B7E-B476-281D-007F30093F58}"/>
              </a:ext>
            </a:extLst>
          </p:cNvPr>
          <p:cNvSpPr txBox="1"/>
          <p:nvPr/>
        </p:nvSpPr>
        <p:spPr>
          <a:xfrm>
            <a:off x="1281586" y="988640"/>
            <a:ext cx="9970913" cy="2306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br>
              <a:rPr lang="it-IT" dirty="0"/>
            </a:br>
            <a:r>
              <a:rPr lang="it-IT" sz="2000" dirty="0"/>
              <a:t>Per affrontare questo problema, la </a:t>
            </a:r>
            <a:r>
              <a:rPr lang="it-IT" sz="2000" i="1" dirty="0"/>
              <a:t>Society for </a:t>
            </a:r>
            <a:r>
              <a:rPr lang="it-IT" sz="2000" i="1" dirty="0" err="1"/>
              <a:t>Endocrinology</a:t>
            </a:r>
            <a:r>
              <a:rPr lang="it-IT" sz="2000" dirty="0"/>
              <a:t> ha elaborato nuove linee guida per aiutare i professionisti sanitari a diagnosticare e gestire correttamente questa condizione. Le linee guida sono state sviluppate con il contributo di dietisti, chirurghi, medici specializzati nella perdita di peso ed endocrinologi.</a:t>
            </a:r>
            <a:endParaRPr lang="en-US" sz="2000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D635EE17-C6BF-0F58-EF15-F344DBB26D03}"/>
              </a:ext>
            </a:extLst>
          </p:cNvPr>
          <p:cNvSpPr txBox="1">
            <a:spLocks/>
          </p:cNvSpPr>
          <p:nvPr/>
        </p:nvSpPr>
        <p:spPr>
          <a:xfrm>
            <a:off x="4374776" y="136940"/>
            <a:ext cx="3442447" cy="63761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8F8B9F8-6373-55AC-EAAE-A06B27435381}"/>
              </a:ext>
            </a:extLst>
          </p:cNvPr>
          <p:cNvSpPr txBox="1"/>
          <p:nvPr/>
        </p:nvSpPr>
        <p:spPr>
          <a:xfrm>
            <a:off x="988992" y="4202632"/>
            <a:ext cx="1026350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Hazlehurst, J., Khoo, B., Lobato, C. B., Ilesanmi, I., Abbott, S., Chan, T., Pillai, S., Maslin, K., Purkayastha, S., McGowan, B., Andrews, R., Nicholson, E., McCullough, K., Albon, L., </a:t>
            </a:r>
            <a:r>
              <a:rPr lang="en-US" sz="14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Batterham</a:t>
            </a:r>
            <a:r>
              <a:rPr lang="en-US" sz="1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R., Dimitriadis, G. K., Forbes, S., Bewick, G., &amp; Tan, T. M. (2024). Society for Endocrinology guidelines for the diagnosis and management of post-bariatric </a:t>
            </a:r>
            <a:r>
              <a:rPr lang="en-US" sz="14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hypoglycaemia</a:t>
            </a:r>
            <a:r>
              <a:rPr lang="en-US" sz="1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en-US" sz="14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Endocrine Connections</a:t>
            </a:r>
            <a:r>
              <a:rPr lang="en-US" sz="1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US" sz="14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en-US" sz="1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(5), e230285.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421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82BA5B-619F-38C0-B2C8-CD5E66B0A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2">
            <a:extLst>
              <a:ext uri="{FF2B5EF4-FFF2-40B4-BE49-F238E27FC236}">
                <a16:creationId xmlns:a16="http://schemas.microsoft.com/office/drawing/2014/main" id="{6F247DF6-81D7-466D-7369-F2FC2310B9AE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9B10DE-32BB-4106-CD68-B3FA814C76ED}"/>
              </a:ext>
            </a:extLst>
          </p:cNvPr>
          <p:cNvSpPr txBox="1"/>
          <p:nvPr/>
        </p:nvSpPr>
        <p:spPr>
          <a:xfrm>
            <a:off x="1035239" y="1253194"/>
            <a:ext cx="9970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La </a:t>
            </a:r>
            <a:r>
              <a:rPr lang="it-IT" sz="2000" b="1" dirty="0"/>
              <a:t>PBH è conosciuta anche come "sindrome da dumping tardiva» per non confonderla con </a:t>
            </a:r>
            <a:r>
              <a:rPr lang="it-IT" sz="2000" dirty="0"/>
              <a:t>la </a:t>
            </a:r>
            <a:r>
              <a:rPr lang="it-IT" sz="2000" b="1" dirty="0"/>
              <a:t>sindrome da dumping precoce</a:t>
            </a:r>
            <a:r>
              <a:rPr lang="it-IT" sz="2000" dirty="0"/>
              <a:t>, che si verifica entro pochi minuti dall’ingestione del cibo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La mancanza di informazioni chiare e di evidenze nella letteratura scientifica attuale contribuisce ulteriormente alla variabilità nella gestione della cura.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/>
            <a:b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234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F1F67-18C2-6DEE-93AA-590A4E034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0D7C37A-A57A-259D-F44D-87CA52E3B480}"/>
              </a:ext>
            </a:extLst>
          </p:cNvPr>
          <p:cNvSpPr txBox="1"/>
          <p:nvPr/>
        </p:nvSpPr>
        <p:spPr>
          <a:xfrm>
            <a:off x="935916" y="1183341"/>
            <a:ext cx="993504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Si manifesta con un abbassamento dei livelli di zucchero nel sangue circa 2-4 ore dopo i pasti, causando sintomi debilitanti come fame, sudorazione, ansia, palpitazioni e persino perdita di coscienza o svenimenti.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L'ipoglicemia comporta conseguenze psicologiche, un’interruzione prolungata delle attività lavorative e del tempo libero, il rischio di incidenti stradali e limitazioni nei tipi di lavoro che si possono svolgere.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Inoltre, l'ipoglicemia ricorrente può portare a una ridotta consapevolezza dell’ipoglicemia, a un deterioramento delle funzioni cognitive, aritmie cardiache e persino alla morte.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1" dirty="0"/>
              <a:t>La PBH è quindi associata a una ridotta qualità della vita</a:t>
            </a:r>
            <a:r>
              <a:rPr lang="it-IT" sz="2000" dirty="0"/>
              <a:t>.</a:t>
            </a:r>
            <a:endParaRPr lang="en-US" sz="2000" dirty="0"/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id="{46AA3B8C-0B04-5235-AF11-B8A6ABC3783C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0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315258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7E8DE3-EC12-70CB-0E8A-67C32EDA1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7D613341-C4CA-D226-3FE3-22A37D25D877}"/>
              </a:ext>
            </a:extLst>
          </p:cNvPr>
          <p:cNvSpPr txBox="1"/>
          <p:nvPr/>
        </p:nvSpPr>
        <p:spPr>
          <a:xfrm>
            <a:off x="303363" y="1527784"/>
            <a:ext cx="11585273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it-IT" sz="2000" dirty="0"/>
              <a:t>Quindi la sintomatologia della PBH è differente dalla dumping precoce che è invece caratterizzata da una combinazione di sintomi gastrointestinali (dolore, gonfiore, nausea, diarrea, borborigmi) e sintomi vasomotori (affaticamento, vampate, palpitazioni, sudorazione, tachicardia, ipotensione e sincope) </a:t>
            </a:r>
            <a:r>
              <a:rPr lang="it-IT" sz="2000" b="1" dirty="0"/>
              <a:t>senza ipoglicemia</a:t>
            </a:r>
            <a:r>
              <a:rPr lang="it-IT" sz="2000" dirty="0"/>
              <a:t>.</a:t>
            </a:r>
          </a:p>
          <a:p>
            <a:pPr algn="just">
              <a:buNone/>
            </a:pPr>
            <a:br>
              <a:rPr lang="it-IT" sz="2000" dirty="0"/>
            </a:br>
            <a:endParaRPr lang="it-IT" sz="2000" dirty="0"/>
          </a:p>
        </p:txBody>
      </p:sp>
      <p:sp>
        <p:nvSpPr>
          <p:cNvPr id="4" name="Titolo 2">
            <a:extLst>
              <a:ext uri="{FF2B5EF4-FFF2-40B4-BE49-F238E27FC236}">
                <a16:creationId xmlns:a16="http://schemas.microsoft.com/office/drawing/2014/main" id="{5275F88B-D048-75E6-4042-63990FD6411E}"/>
              </a:ext>
            </a:extLst>
          </p:cNvPr>
          <p:cNvSpPr txBox="1">
            <a:spLocks/>
          </p:cNvSpPr>
          <p:nvPr/>
        </p:nvSpPr>
        <p:spPr>
          <a:xfrm>
            <a:off x="227704" y="2469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0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131342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45AE7-BD1E-F07D-64C0-D90391EAA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905695B5-3986-1953-C3AA-527C416E4BBC}"/>
              </a:ext>
            </a:extLst>
          </p:cNvPr>
          <p:cNvSpPr txBox="1"/>
          <p:nvPr/>
        </p:nvSpPr>
        <p:spPr>
          <a:xfrm>
            <a:off x="341015" y="705097"/>
            <a:ext cx="11585273" cy="615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 dirty="0"/>
              <a:t>La fisiopatologia esatta della PBH non è completamente conosciuta, ma si ritiene che giochi un ruolo l’interazione dinamica tra l’assorbimento dei nutrienti, le incretine e la secrezione insulinica.</a:t>
            </a:r>
          </a:p>
          <a:p>
            <a:pPr algn="just">
              <a:lnSpc>
                <a:spcPct val="150000"/>
              </a:lnSpc>
            </a:pPr>
            <a:endParaRPr lang="it-IT" sz="1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In seguito alla maggior parte degli interventi di chirurgia bariatrica, si verifica un rapido transito dei nutrienti nel digiuno e nell’ileo, con conseguente assorbimento e un rapido picco glicemico, che stimola la secrezione di insulina.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L’esposizione delle cellule L del digiuno distale e dell’ileo prossimale a questi nutrienti provoca anche la secrezione di GLP-1 e altre incretine, i quali amplificano la secrezione di insulina in risposta all’iperglicemia e favoriscono l’eliminazione del glucosio mediata dall’insulina.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Questa teoria quindi suggerisce che alcune </a:t>
            </a:r>
            <a:r>
              <a:rPr lang="it-IT" sz="2000" b="1" dirty="0"/>
              <a:t>persone sviluppino una risposta </a:t>
            </a:r>
            <a:r>
              <a:rPr lang="it-IT" sz="2000" b="1" dirty="0" err="1"/>
              <a:t>incretinica</a:t>
            </a:r>
            <a:r>
              <a:rPr lang="it-IT" sz="2000" b="1" dirty="0"/>
              <a:t> e </a:t>
            </a:r>
            <a:r>
              <a:rPr lang="it-IT" sz="2000" b="1" dirty="0" err="1"/>
              <a:t>insulinotropica</a:t>
            </a:r>
            <a:r>
              <a:rPr lang="it-IT" sz="2000" b="1" dirty="0"/>
              <a:t> esagerata, che porta a una “ipoglicemia reattiva”, ovvero PBH </a:t>
            </a:r>
            <a:r>
              <a:rPr lang="it-IT" sz="2000" dirty="0"/>
              <a:t>da eccesso di insulina.</a:t>
            </a:r>
          </a:p>
          <a:p>
            <a:pPr algn="just">
              <a:lnSpc>
                <a:spcPct val="150000"/>
              </a:lnSpc>
            </a:pPr>
            <a:br>
              <a:rPr lang="it-IT" sz="2000" b="1" dirty="0"/>
            </a:br>
            <a:endParaRPr lang="it-IT" sz="1400" b="1" dirty="0"/>
          </a:p>
        </p:txBody>
      </p:sp>
      <p:sp>
        <p:nvSpPr>
          <p:cNvPr id="11" name="Titolo 2">
            <a:extLst>
              <a:ext uri="{FF2B5EF4-FFF2-40B4-BE49-F238E27FC236}">
                <a16:creationId xmlns:a16="http://schemas.microsoft.com/office/drawing/2014/main" id="{3B4F840C-4B96-94A2-56D6-1C883A902369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362972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BB39A-095D-4515-56A0-03332FD12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E928952E-25BB-9B41-9EE1-CCDEC4D80D9D}"/>
              </a:ext>
            </a:extLst>
          </p:cNvPr>
          <p:cNvSpPr txBox="1"/>
          <p:nvPr/>
        </p:nvSpPr>
        <p:spPr>
          <a:xfrm>
            <a:off x="344957" y="805311"/>
            <a:ext cx="1174663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endParaRPr lang="it-IT" sz="2000" b="1" dirty="0"/>
          </a:p>
          <a:p>
            <a:pPr algn="just"/>
            <a:r>
              <a:rPr lang="it-IT" sz="2000" b="1" dirty="0"/>
              <a:t>Attualmente, i dati relativi ai fattori di rischio per la PBH sono contrastanti. </a:t>
            </a:r>
          </a:p>
          <a:p>
            <a:pPr algn="just"/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Alcuni studi osservazionali suggeriscono che le persone che sviluppano PBH </a:t>
            </a:r>
            <a:r>
              <a:rPr lang="it-IT" sz="2000" b="1" dirty="0"/>
              <a:t>non sono diabetiche prima dell'intervento</a:t>
            </a:r>
            <a:r>
              <a:rPr lang="it-IT" sz="2000" dirty="0"/>
              <a:t> e presentano livelli di </a:t>
            </a:r>
            <a:r>
              <a:rPr lang="it-IT" sz="2000" b="1" dirty="0"/>
              <a:t>HbA1c </a:t>
            </a:r>
            <a:r>
              <a:rPr lang="it-IT" sz="2000" b="1" dirty="0" err="1"/>
              <a:t>pre</a:t>
            </a:r>
            <a:r>
              <a:rPr lang="it-IT" sz="2000" b="1" dirty="0"/>
              <a:t>-operatoria più bassi</a:t>
            </a:r>
            <a:r>
              <a:rPr lang="it-IT" sz="2000" dirty="0"/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Questo fenomeno potrebbe essere legato a una maggiore funzionalità delle cellule beta, una maggiore secrezione e sensibilità insulinica </a:t>
            </a:r>
            <a:r>
              <a:rPr lang="it-IT" sz="2000" dirty="0" err="1"/>
              <a:t>pre</a:t>
            </a:r>
            <a:r>
              <a:rPr lang="it-IT" sz="2000" dirty="0"/>
              <a:t>-operatoria. Infatti, la </a:t>
            </a:r>
            <a:r>
              <a:rPr lang="it-IT" sz="2000" b="1" dirty="0"/>
              <a:t>presenza di ipoglicemia durante il test orale da carico di glucosio (OGTT) prima dell'intervento</a:t>
            </a:r>
            <a:r>
              <a:rPr lang="it-IT" sz="2000" dirty="0"/>
              <a:t> è associata alla comparsa di PBH.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Altri possibili fattori di rischio includono: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età più giovane</a:t>
            </a:r>
            <a:r>
              <a:rPr lang="it-IT" sz="2000" dirty="0"/>
              <a:t>, </a:t>
            </a:r>
            <a:r>
              <a:rPr lang="it-IT" sz="2000" b="1" dirty="0"/>
              <a:t>BMI più basso</a:t>
            </a:r>
            <a:r>
              <a:rPr lang="it-IT" sz="2000" dirty="0"/>
              <a:t>, </a:t>
            </a:r>
            <a:r>
              <a:rPr lang="it-IT" sz="2000" b="1" dirty="0"/>
              <a:t>sesso femminile</a:t>
            </a:r>
            <a:r>
              <a:rPr lang="it-IT" sz="2000" dirty="0"/>
              <a:t>, </a:t>
            </a:r>
            <a:r>
              <a:rPr lang="it-IT" sz="2000" b="1" dirty="0"/>
              <a:t>maggiore perdita di peso dopo l'intervento</a:t>
            </a:r>
            <a:r>
              <a:rPr lang="it-IT" sz="2000" dirty="0"/>
              <a:t>.</a:t>
            </a:r>
          </a:p>
          <a:p>
            <a:pPr algn="just"/>
            <a:endParaRPr lang="it-IT" sz="2000" dirty="0"/>
          </a:p>
        </p:txBody>
      </p:sp>
      <p:sp>
        <p:nvSpPr>
          <p:cNvPr id="12" name="Titolo 2">
            <a:extLst>
              <a:ext uri="{FF2B5EF4-FFF2-40B4-BE49-F238E27FC236}">
                <a16:creationId xmlns:a16="http://schemas.microsoft.com/office/drawing/2014/main" id="{39BBDA49-5042-A44A-FB09-8A97E55E8EC4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2340658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E2C894-E679-05C0-6303-1607239B4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F1335D2E-0682-8DAA-45E0-D0FD6DEF072C}"/>
              </a:ext>
            </a:extLst>
          </p:cNvPr>
          <p:cNvSpPr txBox="1"/>
          <p:nvPr/>
        </p:nvSpPr>
        <p:spPr>
          <a:xfrm>
            <a:off x="222681" y="816069"/>
            <a:ext cx="1174663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it-IT" sz="2000" b="1" dirty="0"/>
              <a:t>Anche il tipo di intervento bariatrico sembra influenzare il rischio di PBH</a:t>
            </a:r>
          </a:p>
          <a:p>
            <a:pPr algn="ctr">
              <a:buNone/>
            </a:pPr>
            <a:endParaRPr lang="it-IT" sz="20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/>
              <a:t>Il rischio appare simile tra RYGB e SG, anche se i casi più gravi che richiedono ospedalizzazione sono più frequenti dopo RYGB.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/>
              <a:t>Uno studio ha confrontato l’incidenza di ipoglicemia post-OGTT in pazienti sottoposti a RYGB, SG, diversione biliopancreatica (BPD) e bypass duodeno-ileale a singola anastomosi con sleeve gastrectomy (SADI-S), mostrando tassi più bassi di ipoglicemia nei gruppi SADI-S e BPD.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 err="1"/>
              <a:t>Roslin</a:t>
            </a:r>
            <a:r>
              <a:rPr lang="it-IT" sz="2000" dirty="0"/>
              <a:t> et al. hanno riportato che i pazienti operati con RYGB riferiscono più sintomi ipoglicemici rispetto a chi ha subito switch duodenale (DS, spesso combinato con BPD) o SG.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/>
              <a:t>Infine, uno studio ha ipotizzato che </a:t>
            </a:r>
            <a:r>
              <a:rPr lang="it-IT" sz="2000" b="1" dirty="0"/>
              <a:t>la colecistectomia possa aumentare il rischio di PBH</a:t>
            </a:r>
            <a:r>
              <a:rPr lang="it-IT" sz="2000" dirty="0"/>
              <a:t>, forse a causa di modifiche nell'assorbimento degli acidi biliari dopo i pasti. 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7FE78C4B-1222-1E88-3EF1-896DF2016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4489" y="5192888"/>
            <a:ext cx="4030133" cy="935847"/>
          </a:xfrm>
          <a:prstGeom prst="rect">
            <a:avLst/>
          </a:prstGeom>
        </p:spPr>
      </p:pic>
      <p:sp>
        <p:nvSpPr>
          <p:cNvPr id="13" name="Titolo 2">
            <a:extLst>
              <a:ext uri="{FF2B5EF4-FFF2-40B4-BE49-F238E27FC236}">
                <a16:creationId xmlns:a16="http://schemas.microsoft.com/office/drawing/2014/main" id="{816227A2-E0D4-28B2-6FF5-C8A73FADC412}"/>
              </a:ext>
            </a:extLst>
          </p:cNvPr>
          <p:cNvSpPr txBox="1">
            <a:spLocks/>
          </p:cNvSpPr>
          <p:nvPr/>
        </p:nvSpPr>
        <p:spPr>
          <a:xfrm>
            <a:off x="75304" y="94553"/>
            <a:ext cx="12116696" cy="3196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INTRODUZIONE</a:t>
            </a:r>
            <a:r>
              <a:rPr lang="it-IT" sz="2000" b="1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SINTOMI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kern="1200" spc="-5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ETIOLOGIA</a:t>
            </a:r>
            <a:r>
              <a:rPr lang="it-IT" sz="2000" b="1" kern="1200" spc="-50" baseline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DIAGNOSI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it-IT" sz="2000" b="1" kern="1200" spc="-50" baseline="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TRATTAMENTO</a:t>
            </a:r>
          </a:p>
        </p:txBody>
      </p:sp>
    </p:spTree>
    <p:extLst>
      <p:ext uri="{BB962C8B-B14F-4D97-AF65-F5344CB8AC3E}">
        <p14:creationId xmlns:p14="http://schemas.microsoft.com/office/powerpoint/2010/main" val="3751062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09FC901A-3E18-A92D-27C5-F7C31F6C0A34}"/>
              </a:ext>
            </a:extLst>
          </p:cNvPr>
          <p:cNvSpPr/>
          <p:nvPr/>
        </p:nvSpPr>
        <p:spPr>
          <a:xfrm>
            <a:off x="4448286" y="263157"/>
            <a:ext cx="2893808" cy="4360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Passaggio rapido di nutrienti nel tratto prossimale dell’intestino tenue </a:t>
            </a:r>
            <a:endParaRPr lang="en-US" sz="1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2D9A0A2-8B0F-9BC3-68E3-39452F448A5F}"/>
              </a:ext>
            </a:extLst>
          </p:cNvPr>
          <p:cNvSpPr/>
          <p:nvPr/>
        </p:nvSpPr>
        <p:spPr>
          <a:xfrm>
            <a:off x="5185185" y="932051"/>
            <a:ext cx="1420010" cy="33080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Picco glicemico</a:t>
            </a:r>
            <a:endParaRPr lang="en-US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BBC15B5-32EF-E1AC-461C-293DBD5AFE35}"/>
              </a:ext>
            </a:extLst>
          </p:cNvPr>
          <p:cNvSpPr/>
          <p:nvPr/>
        </p:nvSpPr>
        <p:spPr>
          <a:xfrm>
            <a:off x="4410634" y="2365340"/>
            <a:ext cx="2893807" cy="24742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↑</a:t>
            </a:r>
            <a:r>
              <a:rPr lang="it-IT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Sensibilità delle </a:t>
            </a:r>
            <a:r>
              <a:rPr lang="it-IT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</a:t>
            </a:r>
            <a:r>
              <a:rPr lang="it-IT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cellule</a:t>
            </a:r>
            <a:endParaRPr lang="en-US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D32F4A52-0E10-FDD5-B278-450ED632466C}"/>
              </a:ext>
            </a:extLst>
          </p:cNvPr>
          <p:cNvSpPr/>
          <p:nvPr/>
        </p:nvSpPr>
        <p:spPr>
          <a:xfrm>
            <a:off x="4410635" y="2794301"/>
            <a:ext cx="2893807" cy="45450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↑Secrezione di Insulina post prandiale</a:t>
            </a:r>
            <a:endParaRPr lang="en-US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0A2FB972-BED7-15AD-948B-9D8CCA367B77}"/>
              </a:ext>
            </a:extLst>
          </p:cNvPr>
          <p:cNvSpPr/>
          <p:nvPr/>
        </p:nvSpPr>
        <p:spPr>
          <a:xfrm>
            <a:off x="5077609" y="4625788"/>
            <a:ext cx="1602890" cy="63470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FF0000"/>
                </a:solidFill>
              </a:rPr>
              <a:t>IPOGLICEMIA POST PRANDIALE</a:t>
            </a:r>
            <a:endParaRPr lang="en-US" sz="1400" b="1" dirty="0">
              <a:solidFill>
                <a:srgbClr val="FF0000"/>
              </a:solidFill>
            </a:endParaRPr>
          </a:p>
        </p:txBody>
      </p: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BD4D662E-3B41-A0B9-F86B-48492C3546B0}"/>
              </a:ext>
            </a:extLst>
          </p:cNvPr>
          <p:cNvGrpSpPr/>
          <p:nvPr/>
        </p:nvGrpSpPr>
        <p:grpSpPr>
          <a:xfrm>
            <a:off x="4647303" y="1495659"/>
            <a:ext cx="2495774" cy="330806"/>
            <a:chOff x="4647303" y="1400757"/>
            <a:chExt cx="2495774" cy="537882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A8FDEC07-6B7C-D1F3-8519-0003CA305E6B}"/>
                </a:ext>
              </a:extLst>
            </p:cNvPr>
            <p:cNvSpPr/>
            <p:nvPr/>
          </p:nvSpPr>
          <p:spPr>
            <a:xfrm>
              <a:off x="4647303" y="1400757"/>
              <a:ext cx="2495774" cy="537882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4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GLP1 e Ormoni Intestinali</a:t>
              </a:r>
              <a:endPara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ccia in su 14">
              <a:extLst>
                <a:ext uri="{FF2B5EF4-FFF2-40B4-BE49-F238E27FC236}">
                  <a16:creationId xmlns:a16="http://schemas.microsoft.com/office/drawing/2014/main" id="{3C92F785-6B6B-08F5-D7B0-4A0D0919F8F0}"/>
                </a:ext>
              </a:extLst>
            </p:cNvPr>
            <p:cNvSpPr/>
            <p:nvPr/>
          </p:nvSpPr>
          <p:spPr>
            <a:xfrm>
              <a:off x="4744122" y="1476059"/>
              <a:ext cx="182881" cy="387278"/>
            </a:xfrm>
            <a:prstGeom prst="upArrow">
              <a:avLst>
                <a:gd name="adj1" fmla="val 50000"/>
                <a:gd name="adj2" fmla="val 44445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egno di addizione 20">
            <a:extLst>
              <a:ext uri="{FF2B5EF4-FFF2-40B4-BE49-F238E27FC236}">
                <a16:creationId xmlns:a16="http://schemas.microsoft.com/office/drawing/2014/main" id="{9E88A876-1EB5-9A6C-043D-F77F4BDE3C8F}"/>
              </a:ext>
            </a:extLst>
          </p:cNvPr>
          <p:cNvSpPr/>
          <p:nvPr/>
        </p:nvSpPr>
        <p:spPr>
          <a:xfrm>
            <a:off x="5393267" y="3481611"/>
            <a:ext cx="864000" cy="828000"/>
          </a:xfrm>
          <a:prstGeom prst="mathPlus">
            <a:avLst/>
          </a:prstGeom>
          <a:solidFill>
            <a:srgbClr val="E98B0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98B0D"/>
              </a:solidFill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238BBC8F-06D6-5007-82EF-5C150E67D94D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4410635" y="4195481"/>
            <a:ext cx="0" cy="311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ED882708-7247-6EA5-7EF1-293D70C90321}"/>
              </a:ext>
            </a:extLst>
          </p:cNvPr>
          <p:cNvCxnSpPr>
            <a:stCxn id="8" idx="2"/>
          </p:cNvCxnSpPr>
          <p:nvPr/>
        </p:nvCxnSpPr>
        <p:spPr>
          <a:xfrm flipH="1">
            <a:off x="7304439" y="4251955"/>
            <a:ext cx="1" cy="255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697AB09-9CC5-EB15-E612-090DD4EBDE5F}"/>
              </a:ext>
            </a:extLst>
          </p:cNvPr>
          <p:cNvCxnSpPr/>
          <p:nvPr/>
        </p:nvCxnSpPr>
        <p:spPr>
          <a:xfrm>
            <a:off x="4410634" y="4507451"/>
            <a:ext cx="28938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EDEA0786-DDF7-1D90-6483-20402D7767AB}"/>
              </a:ext>
            </a:extLst>
          </p:cNvPr>
          <p:cNvCxnSpPr>
            <a:cxnSpLocks/>
            <a:stCxn id="2" idx="2"/>
            <a:endCxn id="3" idx="0"/>
          </p:cNvCxnSpPr>
          <p:nvPr/>
        </p:nvCxnSpPr>
        <p:spPr>
          <a:xfrm>
            <a:off x="5895190" y="699251"/>
            <a:ext cx="0" cy="232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0AED1F6D-E650-0F47-23C1-F93BE986FF7F}"/>
              </a:ext>
            </a:extLst>
          </p:cNvPr>
          <p:cNvCxnSpPr>
            <a:cxnSpLocks/>
            <a:stCxn id="3" idx="2"/>
            <a:endCxn id="4" idx="0"/>
          </p:cNvCxnSpPr>
          <p:nvPr/>
        </p:nvCxnSpPr>
        <p:spPr>
          <a:xfrm>
            <a:off x="5895190" y="1262857"/>
            <a:ext cx="0" cy="232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2EE317E1-BF91-626E-CE59-F6C634E3913D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5857538" y="2612766"/>
            <a:ext cx="1" cy="181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50434351-D89A-625A-23B7-64CD857A2E65}"/>
              </a:ext>
            </a:extLst>
          </p:cNvPr>
          <p:cNvGrpSpPr/>
          <p:nvPr/>
        </p:nvGrpSpPr>
        <p:grpSpPr>
          <a:xfrm>
            <a:off x="3544644" y="3560780"/>
            <a:ext cx="1731981" cy="634701"/>
            <a:chOff x="3544644" y="3560780"/>
            <a:chExt cx="1731981" cy="634701"/>
          </a:xfrm>
        </p:grpSpPr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5B007E50-FA23-C415-C6ED-754890728B97}"/>
                </a:ext>
              </a:extLst>
            </p:cNvPr>
            <p:cNvSpPr/>
            <p:nvPr/>
          </p:nvSpPr>
          <p:spPr>
            <a:xfrm>
              <a:off x="3544644" y="3560780"/>
              <a:ext cx="1731981" cy="634701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dirty="0"/>
                <a:t>Cortisolo</a:t>
              </a:r>
            </a:p>
            <a:p>
              <a:pPr algn="ctr"/>
              <a:r>
                <a:rPr lang="it-IT" sz="1200" b="1" dirty="0"/>
                <a:t>Catecolamine</a:t>
              </a:r>
            </a:p>
            <a:p>
              <a:pPr algn="ctr"/>
              <a:r>
                <a:rPr lang="it-IT" sz="1200" b="1" dirty="0"/>
                <a:t>Glicogeno</a:t>
              </a:r>
              <a:endParaRPr lang="en-US" sz="1200" b="1" dirty="0"/>
            </a:p>
          </p:txBody>
        </p:sp>
        <p:sp>
          <p:nvSpPr>
            <p:cNvPr id="28" name="Freccia in giù 27">
              <a:extLst>
                <a:ext uri="{FF2B5EF4-FFF2-40B4-BE49-F238E27FC236}">
                  <a16:creationId xmlns:a16="http://schemas.microsoft.com/office/drawing/2014/main" id="{169E6C40-C996-B40F-904B-2000165084BF}"/>
                </a:ext>
              </a:extLst>
            </p:cNvPr>
            <p:cNvSpPr/>
            <p:nvPr/>
          </p:nvSpPr>
          <p:spPr>
            <a:xfrm>
              <a:off x="3609191" y="3722144"/>
              <a:ext cx="258184" cy="346934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E147667D-CD0E-619A-C26E-E46407A53251}"/>
              </a:ext>
            </a:extLst>
          </p:cNvPr>
          <p:cNvGrpSpPr/>
          <p:nvPr/>
        </p:nvGrpSpPr>
        <p:grpSpPr>
          <a:xfrm>
            <a:off x="6438449" y="3617254"/>
            <a:ext cx="1731981" cy="634701"/>
            <a:chOff x="6438449" y="3617254"/>
            <a:chExt cx="1731981" cy="634701"/>
          </a:xfrm>
        </p:grpSpPr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469BCE27-1F8F-11A2-9748-EF51EFAE72B2}"/>
                </a:ext>
              </a:extLst>
            </p:cNvPr>
            <p:cNvSpPr/>
            <p:nvPr/>
          </p:nvSpPr>
          <p:spPr>
            <a:xfrm>
              <a:off x="6438449" y="3617254"/>
              <a:ext cx="1731981" cy="634701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it-IT" sz="1100" b="1" dirty="0"/>
                <a:t>   </a:t>
              </a:r>
              <a:r>
                <a:rPr lang="it-IT" sz="1200" b="1" dirty="0"/>
                <a:t>Soppressione della secrezione di insulina</a:t>
              </a:r>
              <a:endParaRPr lang="en-US" sz="1200" b="1" dirty="0"/>
            </a:p>
          </p:txBody>
        </p:sp>
        <p:sp>
          <p:nvSpPr>
            <p:cNvPr id="32" name="Freccia in giù 31">
              <a:extLst>
                <a:ext uri="{FF2B5EF4-FFF2-40B4-BE49-F238E27FC236}">
                  <a16:creationId xmlns:a16="http://schemas.microsoft.com/office/drawing/2014/main" id="{2C50EF31-E62A-F98F-B19A-78D69A8D60CD}"/>
                </a:ext>
              </a:extLst>
            </p:cNvPr>
            <p:cNvSpPr/>
            <p:nvPr/>
          </p:nvSpPr>
          <p:spPr>
            <a:xfrm>
              <a:off x="6497619" y="3736933"/>
              <a:ext cx="258184" cy="346934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60F14023-A9BA-16BF-3804-98F2FE33EBE2}"/>
              </a:ext>
            </a:extLst>
          </p:cNvPr>
          <p:cNvSpPr txBox="1"/>
          <p:nvPr/>
        </p:nvSpPr>
        <p:spPr>
          <a:xfrm>
            <a:off x="1943547" y="5530770"/>
            <a:ext cx="79032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Patience, N., Sheehan, A., Cummings, C.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et al.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Medical Nutrition Therapy and Other Approaches to Management of Post-bariatric Hypoglycemia: A Team-Based Approach.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Curr </a:t>
            </a:r>
            <a:r>
              <a:rPr lang="en-US" sz="1400" b="0" i="1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Obes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Rep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277–286 (2022).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751BB5D4-9DD6-1314-01C9-E40F1B7EA35D}"/>
              </a:ext>
            </a:extLst>
          </p:cNvPr>
          <p:cNvCxnSpPr>
            <a:cxnSpLocks/>
          </p:cNvCxnSpPr>
          <p:nvPr/>
        </p:nvCxnSpPr>
        <p:spPr>
          <a:xfrm>
            <a:off x="5895190" y="1826465"/>
            <a:ext cx="0" cy="4218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8784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2537</TotalTime>
  <Words>2448</Words>
  <Application>Microsoft Office PowerPoint</Application>
  <PresentationFormat>Widescreen</PresentationFormat>
  <Paragraphs>176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8" baseType="lpstr">
      <vt:lpstr>Arial</vt:lpstr>
      <vt:lpstr>Calibri</vt:lpstr>
      <vt:lpstr>Symbol</vt:lpstr>
      <vt:lpstr>Wingdings</vt:lpstr>
      <vt:lpstr>RetrospectVTI</vt:lpstr>
      <vt:lpstr>IPOGLICEMIA POST BARIATRICA.  UN NEMICO SILENZIOSO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Vincenzo Borrelli</cp:lastModifiedBy>
  <cp:revision>36</cp:revision>
  <dcterms:created xsi:type="dcterms:W3CDTF">2022-02-27T17:36:31Z</dcterms:created>
  <dcterms:modified xsi:type="dcterms:W3CDTF">2025-05-04T19:22:39Z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